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Roboto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9079BD1-6C32-4405-B0D3-6F75FD8F4EA2}">
  <a:tblStyle styleId="{29079BD1-6C32-4405-B0D3-6F75FD8F4E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5.xml"/><Relationship Id="rId33" Type="http://schemas.openxmlformats.org/officeDocument/2006/relationships/font" Target="fonts/Roboto-italic.fntdata"/><Relationship Id="rId10" Type="http://schemas.openxmlformats.org/officeDocument/2006/relationships/slide" Target="slides/slide4.xml"/><Relationship Id="rId32" Type="http://schemas.openxmlformats.org/officeDocument/2006/relationships/font" Target="fonts/Roboto-bold.fntdata"/><Relationship Id="rId13" Type="http://schemas.openxmlformats.org/officeDocument/2006/relationships/slide" Target="slides/slide7.xml"/><Relationship Id="rId35" Type="http://schemas.openxmlformats.org/officeDocument/2006/relationships/font" Target="fonts/Lato-regular.fntdata"/><Relationship Id="rId12" Type="http://schemas.openxmlformats.org/officeDocument/2006/relationships/slide" Target="slides/slide6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9.xml"/><Relationship Id="rId37" Type="http://schemas.openxmlformats.org/officeDocument/2006/relationships/font" Target="fonts/Lato-italic.fntdata"/><Relationship Id="rId14" Type="http://schemas.openxmlformats.org/officeDocument/2006/relationships/slide" Target="slides/slide8.xml"/><Relationship Id="rId36" Type="http://schemas.openxmlformats.org/officeDocument/2006/relationships/font" Target="fonts/Lato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Lat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3a2241100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3a2241100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1d95fbfb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1d95fbfb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1eaabec681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1eaabec681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1d95fbfb8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1d95fbfb8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1d95fbfb8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1d95fbfb8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1d95fbfb8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1d95fbfb8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1d95fbfb8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1d95fbfb8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1d95fbfb8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1d95fbfb8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1d95fbfb88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1d95fbfb8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1d8316a462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1d8316a462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1d8316a462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1d8316a462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3b0b05115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3b0b05115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1d8316a462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1d8316a462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1d8316a462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1d8316a462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3a2241100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3a2241100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3a2241100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3a2241100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3a2241100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3a2241100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3a53766b8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3a53766b8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1d95fbfb88_0_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1d95fbfb88_0_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_GE39j_N2B8Ds4V59rAqDQxuVZmYmQws/view" TargetMode="External"/><Relationship Id="rId4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JZE2SPc7RsZ_3_KB29az1t7FJ0sPSxMx/view" TargetMode="External"/><Relationship Id="rId4" Type="http://schemas.openxmlformats.org/officeDocument/2006/relationships/image" Target="../media/image4.jpg"/><Relationship Id="rId5" Type="http://schemas.openxmlformats.org/officeDocument/2006/relationships/hyperlink" Target="http://drive.google.com/file/d/1BJMk8RcXNvMBdMpB8I5-4MwYTQfD9Ow0/view" TargetMode="External"/><Relationship Id="rId6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7950" y="12485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Object Tracking and Re-Identification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450" y="3952675"/>
            <a:ext cx="3191100" cy="8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280"/>
              <a:t>By</a:t>
            </a:r>
            <a:endParaRPr sz="128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280"/>
              <a:t>Roshan Dhanasiri</a:t>
            </a:r>
            <a:endParaRPr sz="128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280"/>
              <a:t>Pravin Surawase</a:t>
            </a:r>
            <a:endParaRPr sz="1280"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913250"/>
            <a:ext cx="3845725" cy="185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 </a:t>
            </a:r>
            <a:endParaRPr/>
          </a:p>
        </p:txBody>
      </p:sp>
      <p:sp>
        <p:nvSpPr>
          <p:cNvPr id="193" name="Google Shape;193;p22"/>
          <p:cNvSpPr txBox="1"/>
          <p:nvPr>
            <p:ph idx="1" type="body"/>
          </p:nvPr>
        </p:nvSpPr>
        <p:spPr>
          <a:xfrm>
            <a:off x="729450" y="2078875"/>
            <a:ext cx="7688700" cy="30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• Object detection is the first step in the multi-object tracking process.</a:t>
            </a:r>
            <a:endParaRPr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• Object detection is the process of identifying the presence and location of objects in each frame of the video feed.</a:t>
            </a:r>
            <a:endParaRPr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• Object detection can be performed using pre-trained models such as YOLO or Faster R-CNN.</a:t>
            </a:r>
            <a:endParaRPr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• Object detection output includes a list of bounding boxes and their corresponding class labels and confidence scores.</a:t>
            </a:r>
            <a:endParaRPr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• The bounding box indicates the location of the object in the image or video frame, and the confidence score represents the model's prediction confidence for the detected object.</a:t>
            </a:r>
            <a:endParaRPr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• The output of object detection is used as input for the next step in the multi-object tracking process, which is object tracking.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Kalman Filter - Introduction</a:t>
            </a:r>
            <a:endParaRPr/>
          </a:p>
        </p:txBody>
      </p:sp>
      <p:sp>
        <p:nvSpPr>
          <p:cNvPr id="199" name="Google Shape;199;p23"/>
          <p:cNvSpPr txBox="1"/>
          <p:nvPr>
            <p:ph idx="1" type="body"/>
          </p:nvPr>
        </p:nvSpPr>
        <p:spPr>
          <a:xfrm>
            <a:off x="729450" y="2078875"/>
            <a:ext cx="7688700" cy="30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• The Kalman filter-based state estimation is used in the BoT-SORT tracker to predict the next state of each object and estimate its true state.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• The predicted state is the estimated state of the object at the next time step, based on the current state and the motion model.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• The true state is the actual state of the object, which is not directly observable and must be estimated from the noisy measurements.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• The Kalman filter is especially useful for tracking moving objects in dynamic environments, where the object's motion is not well-defined or predictable.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• The Kalman filter is implemented in the BoT-SORT tracker as part of the object tracking process.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• The Kalman filter-based state estimation helps improve the accuracy and robustness of the object tracking in the BoT-SORT tracker.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490425"/>
            <a:ext cx="4573825" cy="226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8175" y="2751525"/>
            <a:ext cx="4601476" cy="2345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4"/>
          <p:cNvSpPr txBox="1"/>
          <p:nvPr/>
        </p:nvSpPr>
        <p:spPr>
          <a:xfrm>
            <a:off x="49125" y="918450"/>
            <a:ext cx="578100" cy="4002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p24"/>
          <p:cNvSpPr txBox="1"/>
          <p:nvPr/>
        </p:nvSpPr>
        <p:spPr>
          <a:xfrm>
            <a:off x="8565888" y="918450"/>
            <a:ext cx="578100" cy="4002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p24"/>
          <p:cNvSpPr txBox="1"/>
          <p:nvPr/>
        </p:nvSpPr>
        <p:spPr>
          <a:xfrm>
            <a:off x="49125" y="3257475"/>
            <a:ext cx="532500" cy="4002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1" name="Google Shape;21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6937" y="495102"/>
            <a:ext cx="4573825" cy="225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"/>
          <p:cNvSpPr txBox="1"/>
          <p:nvPr/>
        </p:nvSpPr>
        <p:spPr>
          <a:xfrm>
            <a:off x="8565963" y="2892400"/>
            <a:ext cx="578100" cy="4002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3" name="Google Shape;21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751525"/>
            <a:ext cx="4573801" cy="231739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4"/>
          <p:cNvSpPr txBox="1"/>
          <p:nvPr/>
        </p:nvSpPr>
        <p:spPr>
          <a:xfrm>
            <a:off x="49125" y="701300"/>
            <a:ext cx="578100" cy="4002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24"/>
          <p:cNvSpPr txBox="1"/>
          <p:nvPr/>
        </p:nvSpPr>
        <p:spPr>
          <a:xfrm>
            <a:off x="49125" y="2892400"/>
            <a:ext cx="578100" cy="4002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4"/>
          <p:cNvSpPr txBox="1"/>
          <p:nvPr/>
        </p:nvSpPr>
        <p:spPr>
          <a:xfrm>
            <a:off x="2577275" y="4668725"/>
            <a:ext cx="19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7F7F8"/>
                </a:solidFill>
                <a:latin typeface="Lato"/>
                <a:ea typeface="Lato"/>
                <a:cs typeface="Lato"/>
                <a:sym typeface="Lato"/>
              </a:rPr>
              <a:t>Prediction Step</a:t>
            </a:r>
            <a:endParaRPr>
              <a:solidFill>
                <a:srgbClr val="F7F7F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24"/>
          <p:cNvSpPr txBox="1"/>
          <p:nvPr/>
        </p:nvSpPr>
        <p:spPr>
          <a:xfrm>
            <a:off x="7864563" y="4743300"/>
            <a:ext cx="19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7F7F8"/>
                </a:solidFill>
                <a:latin typeface="Lato"/>
                <a:ea typeface="Lato"/>
                <a:cs typeface="Lato"/>
                <a:sym typeface="Lato"/>
              </a:rPr>
              <a:t>Update </a:t>
            </a:r>
            <a:r>
              <a:rPr lang="en">
                <a:solidFill>
                  <a:srgbClr val="F7F7F8"/>
                </a:solidFill>
                <a:latin typeface="Lato"/>
                <a:ea typeface="Lato"/>
                <a:cs typeface="Lato"/>
                <a:sym typeface="Lato"/>
              </a:rPr>
              <a:t>Step</a:t>
            </a:r>
            <a:endParaRPr>
              <a:solidFill>
                <a:srgbClr val="F7F7F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Kalman Filter</a:t>
            </a:r>
            <a:endParaRPr/>
          </a:p>
        </p:txBody>
      </p:sp>
      <p:sp>
        <p:nvSpPr>
          <p:cNvPr id="223" name="Google Shape;223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After the Kalman filter predicts the next state of each pedestrian in the Prediction step, it estimates the true state of each pedestrian using a measurement obtained from the object detection step in the Measurement step.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The Kalman filter then updates the estimated true state of each pedestrian using the Kalman gain and the measurement in the Update step.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The estimated true state includes the position and velocity of each pedestrian in the current frame.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The difference between the predicted state and the estimated true state is known as the estimation error.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The predicted state, estimated true state, and estimation error are typically represented as vectors.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An example of a predicted state and its corresponding estimated true state for a pedestrian in a video frame might look like (x', y', vx', vy') and (x, y, vx, vy), respectively.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Association - Introduction</a:t>
            </a:r>
            <a:endParaRPr/>
          </a:p>
        </p:txBody>
      </p:sp>
      <p:sp>
        <p:nvSpPr>
          <p:cNvPr id="229" name="Google Shape;229;p26"/>
          <p:cNvSpPr txBox="1"/>
          <p:nvPr>
            <p:ph idx="1" type="body"/>
          </p:nvPr>
        </p:nvSpPr>
        <p:spPr>
          <a:xfrm>
            <a:off x="729450" y="2078875"/>
            <a:ext cx="7688700" cy="30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Once the pedestrians are detected and their states are estimated, the association step matches the detected bounding boxes to existing object tracks.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• The goal of the association step is to match each detected bounding box to the correct pedestrian track.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• The association step can handle missed detections, false positives, and identity switches.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• The BoT-SORT tracker uses the Hungarian algorithm-based association method for its efficiency and effectiveness.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• An example of the association result for a pedestrian in a video frame might look like this: (1, 2), where the first number indicates the pedestrian ID and the second number indicates the detection ID.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/>
          <p:nvPr>
            <p:ph type="title"/>
          </p:nvPr>
        </p:nvSpPr>
        <p:spPr>
          <a:xfrm>
            <a:off x="729450" y="659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Association - Hungarian Algorithm</a:t>
            </a:r>
            <a:endParaRPr/>
          </a:p>
        </p:txBody>
      </p:sp>
      <p:sp>
        <p:nvSpPr>
          <p:cNvPr id="235" name="Google Shape;235;p27"/>
          <p:cNvSpPr txBox="1"/>
          <p:nvPr>
            <p:ph idx="1" type="body"/>
          </p:nvPr>
        </p:nvSpPr>
        <p:spPr>
          <a:xfrm>
            <a:off x="727650" y="1194525"/>
            <a:ext cx="7688700" cy="26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• The Hungarian algorithm is a widely used optimization algorithm for solving the assignment problem, which involves assigning objects to targets based on some cost or distance metric.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• In the context of multi-object tracking, the assignment problem is to match the detected bounding boxes to existing object tracks based on their spatial and temporal proximity.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• The Hungarian algorithm is a greedy algorithm that iteratively selects the optimal assignments between the detected bounding boxes and object tracks, based on a cost matrix that encodes the distance or similarity between them.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• The Hungarian algorithm guarantees an optimal solution to the assignment problem, i.e., the solution with the minimum total cost.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• The BoT-SORT tracker uses the Hungarian algorithm for association due to its efficiency and effectiveness in handling the complex and dynamic scenarios of multi-object tracking.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36" name="Google Shape;2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6825" y="3561718"/>
            <a:ext cx="3933825" cy="1530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2988" y="3496300"/>
            <a:ext cx="3933825" cy="15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/>
          <p:nvPr>
            <p:ph idx="1" type="body"/>
          </p:nvPr>
        </p:nvSpPr>
        <p:spPr>
          <a:xfrm>
            <a:off x="729450" y="1265400"/>
            <a:ext cx="7688700" cy="38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• An example of the association step might involve a scenario where multiple pedestrians are detected in a video frame, and some of them are already being tracked.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• The association step aims to match the newly detected pedestrians to the existing pedestrian tracks and assign the correct identity to each pedestrian.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• The Hungarian algorithm computes the pairwise cost between each detected pedestrian and each existing pedestrian track, based on their spatial and temporal proximity.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• The Hungarian algorithm then selects the optimal assignments that minimize the total cost.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• The optimal assignments correspond to the correct identity assignments between the detected pedestrians and the existing pedestrian tracks.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3" name="Google Shape;243;p28"/>
          <p:cNvSpPr txBox="1"/>
          <p:nvPr>
            <p:ph type="title"/>
          </p:nvPr>
        </p:nvSpPr>
        <p:spPr>
          <a:xfrm>
            <a:off x="729450" y="6549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Association - Example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 txBox="1"/>
          <p:nvPr>
            <p:ph type="title"/>
          </p:nvPr>
        </p:nvSpPr>
        <p:spPr>
          <a:xfrm>
            <a:off x="729450" y="688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MOT-17 Dataset</a:t>
            </a:r>
            <a:endParaRPr/>
          </a:p>
        </p:txBody>
      </p:sp>
      <p:sp>
        <p:nvSpPr>
          <p:cNvPr id="249" name="Google Shape;249;p29"/>
          <p:cNvSpPr txBox="1"/>
          <p:nvPr>
            <p:ph idx="1" type="body"/>
          </p:nvPr>
        </p:nvSpPr>
        <p:spPr>
          <a:xfrm>
            <a:off x="727650" y="1223350"/>
            <a:ext cx="3844500" cy="38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• The dataset consists of 14 realistic video sequences recorded from various environments such as crowded streets, indoor scenes, and sports arenas.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• The sequences contain a total of over 25,000 annotated bounding boxes for various object classes such as pedestrians, cars, and bicycles.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• The dataset is widely used in multi-object tracking research, and the results on this dataset are considered to be a standard benchmark for comparison.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24650"/>
            <a:ext cx="4408525" cy="3356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/>
          <p:nvPr>
            <p:ph type="title"/>
          </p:nvPr>
        </p:nvSpPr>
        <p:spPr>
          <a:xfrm>
            <a:off x="729450" y="680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56" name="Google Shape;256;p30"/>
          <p:cNvSpPr txBox="1"/>
          <p:nvPr>
            <p:ph idx="1" type="body"/>
          </p:nvPr>
        </p:nvSpPr>
        <p:spPr>
          <a:xfrm>
            <a:off x="729450" y="1216100"/>
            <a:ext cx="7688700" cy="28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MOTA (Multiple Object Tracking Accuracy) measures the overall accuracy of the tracker in correctly tracking objects over time.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MOTP (Multiple Object Tracking Precision) measures the average localization error of the tracker.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ID Switches measures the number of times the tracker incorrectly switches the identity of an object.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HOTA (Higher Order Tracking Accuracy) is a multi-object tracking evaluation metric that takes </a:t>
            </a:r>
            <a:r>
              <a:rPr lang="en">
                <a:solidFill>
                  <a:schemeClr val="dk2"/>
                </a:solidFill>
              </a:rPr>
              <a:t>into acco</a:t>
            </a:r>
            <a:r>
              <a:rPr lang="en">
                <a:solidFill>
                  <a:schemeClr val="dk2"/>
                </a:solidFill>
              </a:rPr>
              <a:t>unt both the object detection and re-identification accuracy, and considers the higher-order association between tracks.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These metrics help in assessing the performance of multi-object tracking algorithms and provide a standardized way to compare different methods.</a:t>
            </a:r>
            <a:endParaRPr>
              <a:solidFill>
                <a:schemeClr val="dk2"/>
              </a:solidFill>
            </a:endParaRPr>
          </a:p>
        </p:txBody>
      </p:sp>
      <p:graphicFrame>
        <p:nvGraphicFramePr>
          <p:cNvPr id="257" name="Google Shape;257;p30"/>
          <p:cNvGraphicFramePr/>
          <p:nvPr/>
        </p:nvGraphicFramePr>
        <p:xfrm>
          <a:off x="1600188" y="3736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{29079BD1-6C32-4405-B0D3-6F75FD8F4EA2}</a:tableStyleId>
              </a:tblPr>
              <a:tblGrid>
                <a:gridCol w="1227875"/>
                <a:gridCol w="1227875"/>
                <a:gridCol w="1227875"/>
                <a:gridCol w="1227875"/>
                <a:gridCol w="1227875"/>
              </a:tblGrid>
              <a:tr h="434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Tracker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MOTA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MOTP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HOTA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IDF1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434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BoT-SORT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64.40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89.1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61.90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71.21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1"/>
          <p:cNvSpPr txBox="1"/>
          <p:nvPr>
            <p:ph type="title"/>
          </p:nvPr>
        </p:nvSpPr>
        <p:spPr>
          <a:xfrm>
            <a:off x="729450" y="12565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63" name="Google Shape;263;p31"/>
          <p:cNvSpPr txBox="1"/>
          <p:nvPr>
            <p:ph idx="1" type="body"/>
          </p:nvPr>
        </p:nvSpPr>
        <p:spPr>
          <a:xfrm>
            <a:off x="727650" y="1791750"/>
            <a:ext cx="7688700" cy="33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BoT-SORT provides an efficient and effective method for multiple object tracking and re-identification. The use of deep learning models, combined with the Hungarian algorithm for association and HOTA evaluation metrics, allows for high accuracy tracking and re-identification of objects in complex environments. 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The implementation of the BoT-SORT on the MOT17 dataset demonstrated its ability to achieve state-of-the-art results in multiple object tracking and re-identification. With its ease of use and high performance, BoT-SORT is a valuable tool for researchers and practitioners working in the field of computer vision and object tracking.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7650" y="631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7650" y="1400200"/>
            <a:ext cx="7688700" cy="33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Multiple Object Tracking (MOT) refers to the process of identifying and tracking objects of interest in a video sequence over time.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Re-Identification (Re-ID) refers to the process of identifying an object in a different location or time, based on its appearance or features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Object tracking is based on object detection, and it is done by the following steps: 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 sz="1200">
                <a:solidFill>
                  <a:schemeClr val="dk2"/>
                </a:solidFill>
              </a:rPr>
              <a:t>Detect the object.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 sz="1200">
                <a:solidFill>
                  <a:schemeClr val="dk2"/>
                </a:solidFill>
              </a:rPr>
              <a:t>Assign a unique ID to it.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 sz="1200">
                <a:solidFill>
                  <a:schemeClr val="dk2"/>
                </a:solidFill>
              </a:rPr>
              <a:t>Track the object through the frames: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 sz="1200">
                <a:solidFill>
                  <a:schemeClr val="dk2"/>
                </a:solidFill>
              </a:rPr>
              <a:t>Last known object’s position (history of the path).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 sz="1200">
                <a:solidFill>
                  <a:schemeClr val="dk2"/>
                </a:solidFill>
              </a:rPr>
              <a:t>Path estimation (where do we think this object is now, based on new information).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 sz="1200">
                <a:solidFill>
                  <a:schemeClr val="dk2"/>
                </a:solidFill>
              </a:rPr>
              <a:t>Tracking data is then stored to predict where the object is going, despite occlusions or other digital distractions.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In this presentation will cover the concepts of MOT and Re-ID, the challenges in these techniques, integration of MOT and Re-ID, applications of these techniques.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"/>
          <p:cNvSpPr txBox="1"/>
          <p:nvPr>
            <p:ph type="title"/>
          </p:nvPr>
        </p:nvSpPr>
        <p:spPr>
          <a:xfrm>
            <a:off x="727650" y="2304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40"/>
              <a:t>Thank you</a:t>
            </a:r>
            <a:endParaRPr sz="3140"/>
          </a:p>
        </p:txBody>
      </p:sp>
      <p:sp>
        <p:nvSpPr>
          <p:cNvPr id="269" name="Google Shape;269;p32"/>
          <p:cNvSpPr txBox="1"/>
          <p:nvPr/>
        </p:nvSpPr>
        <p:spPr>
          <a:xfrm>
            <a:off x="7302700" y="4528475"/>
            <a:ext cx="1714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Lato"/>
                <a:ea typeface="Lato"/>
                <a:cs typeface="Lato"/>
                <a:sym typeface="Lato"/>
              </a:rPr>
              <a:t>Questions?</a:t>
            </a:r>
            <a:endParaRPr b="1" sz="2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7650" y="5698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40"/>
              <a:t>Challenges in Multiple Object Tracking and Re-Identification</a:t>
            </a:r>
            <a:endParaRPr sz="204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4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40"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056725"/>
            <a:ext cx="7688700" cy="30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Object Occlusion: When an object is hidden or blocked by another object, which makes its detection and tracking difficult.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Object Appearance Variation: The same object may look different due to different poses, illumination, and other environmental conditions.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Object Motion: When objects move fast, relocate suddenly, or move erratically, making it difficult to track them over time.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7650" y="5980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Applications</a:t>
            </a:r>
            <a:endParaRPr/>
          </a:p>
        </p:txBody>
      </p:sp>
      <p:sp>
        <p:nvSpPr>
          <p:cNvPr id="106" name="Google Shape;106;p16"/>
          <p:cNvSpPr txBox="1"/>
          <p:nvPr/>
        </p:nvSpPr>
        <p:spPr>
          <a:xfrm>
            <a:off x="727650" y="1224325"/>
            <a:ext cx="768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Multiple Object Tracking and Re-Identification have numerous practical applications in various fields.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7" name="Google Shape;107;p16"/>
          <p:cNvCxnSpPr/>
          <p:nvPr/>
        </p:nvCxnSpPr>
        <p:spPr>
          <a:xfrm flipH="1" rot="10800000">
            <a:off x="764100" y="3038175"/>
            <a:ext cx="7615800" cy="24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16"/>
          <p:cNvSpPr/>
          <p:nvPr/>
        </p:nvSpPr>
        <p:spPr>
          <a:xfrm>
            <a:off x="1720725" y="2842875"/>
            <a:ext cx="472200" cy="415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</a:t>
            </a:r>
            <a:endParaRPr b="1"/>
          </a:p>
        </p:txBody>
      </p:sp>
      <p:sp>
        <p:nvSpPr>
          <p:cNvPr id="109" name="Google Shape;109;p16"/>
          <p:cNvSpPr/>
          <p:nvPr/>
        </p:nvSpPr>
        <p:spPr>
          <a:xfrm>
            <a:off x="4338750" y="2842875"/>
            <a:ext cx="472200" cy="415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</a:t>
            </a:r>
            <a:endParaRPr b="1"/>
          </a:p>
        </p:txBody>
      </p:sp>
      <p:sp>
        <p:nvSpPr>
          <p:cNvPr id="110" name="Google Shape;110;p16"/>
          <p:cNvSpPr/>
          <p:nvPr/>
        </p:nvSpPr>
        <p:spPr>
          <a:xfrm>
            <a:off x="6956775" y="2842875"/>
            <a:ext cx="472200" cy="415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</a:t>
            </a:r>
            <a:endParaRPr b="1"/>
          </a:p>
        </p:txBody>
      </p:sp>
      <p:sp>
        <p:nvSpPr>
          <p:cNvPr id="111" name="Google Shape;111;p16"/>
          <p:cNvSpPr txBox="1"/>
          <p:nvPr/>
        </p:nvSpPr>
        <p:spPr>
          <a:xfrm>
            <a:off x="391425" y="3522750"/>
            <a:ext cx="3130800" cy="12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Surveillance and Security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These methods have been used to monitor crowd activities, detect abnormal activities and track suspects in crowded areas.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5850075" y="3478225"/>
            <a:ext cx="2685600" cy="15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Retail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 and Marketing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These methods can be used to track customer activities in stores, resulting in more targeted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marketing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and improved customer experience.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3127500" y="1759625"/>
            <a:ext cx="28947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Autonomous Driving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Used in detecting and tracking other vehicles on the road.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4" name="Google Shape;114;p16"/>
          <p:cNvCxnSpPr/>
          <p:nvPr/>
        </p:nvCxnSpPr>
        <p:spPr>
          <a:xfrm>
            <a:off x="4574850" y="28428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16"/>
          <p:cNvCxnSpPr>
            <a:endCxn id="113" idx="2"/>
          </p:cNvCxnSpPr>
          <p:nvPr/>
        </p:nvCxnSpPr>
        <p:spPr>
          <a:xfrm rot="10800000">
            <a:off x="4574850" y="2623025"/>
            <a:ext cx="0" cy="21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16"/>
          <p:cNvCxnSpPr>
            <a:stCxn id="108" idx="2"/>
            <a:endCxn id="111" idx="0"/>
          </p:cNvCxnSpPr>
          <p:nvPr/>
        </p:nvCxnSpPr>
        <p:spPr>
          <a:xfrm>
            <a:off x="1956825" y="3258375"/>
            <a:ext cx="0" cy="264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6"/>
          <p:cNvCxnSpPr>
            <a:stCxn id="110" idx="2"/>
            <a:endCxn id="112" idx="0"/>
          </p:cNvCxnSpPr>
          <p:nvPr/>
        </p:nvCxnSpPr>
        <p:spPr>
          <a:xfrm>
            <a:off x="7192875" y="3258375"/>
            <a:ext cx="0" cy="21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>
            <p:ph type="title"/>
          </p:nvPr>
        </p:nvSpPr>
        <p:spPr>
          <a:xfrm>
            <a:off x="727800" y="6172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BOT-SORT</a:t>
            </a:r>
            <a:endParaRPr b="0" sz="2100">
              <a:solidFill>
                <a:srgbClr val="374151"/>
              </a:solidFill>
              <a:highlight>
                <a:srgbClr val="F7F7F8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1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1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17"/>
          <p:cNvSpPr txBox="1"/>
          <p:nvPr>
            <p:ph idx="1" type="body"/>
          </p:nvPr>
        </p:nvSpPr>
        <p:spPr>
          <a:xfrm>
            <a:off x="475200" y="1354625"/>
            <a:ext cx="4028400" cy="29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298767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BoT-SORT is a variant of the SORT (Simple Online and Realtime Tracking) algorithm, which is a widely used multiple object tracking algorithm in computer vision. It  is a powerful and effective algorithm for multiple object tracking, and it has demonstrated state-of-the-art performance on various benchmark datasets.</a:t>
            </a:r>
            <a:endParaRPr/>
          </a:p>
          <a:p>
            <a:pPr indent="-298767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 BoT-SORT tracker is an advanced algorithm designed to address the challenges in multi-object tracking, providing more accurate and robust tracking than its predecessor, the SORT algorithm.</a:t>
            </a:r>
            <a:endParaRPr/>
          </a:p>
          <a:p>
            <a:pPr indent="-298767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 limitations of the SORT algorithm, such as its sensitivity to missed detections and identity switches, led to the development of the BoT-SORT tracker.</a:t>
            </a:r>
            <a:endParaRPr/>
          </a:p>
        </p:txBody>
      </p:sp>
      <p:sp>
        <p:nvSpPr>
          <p:cNvPr id="124" name="Google Shape;124;p17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17" title="MOT17-09-SDP-raw (1)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3600" y="1318650"/>
            <a:ext cx="4028434" cy="302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>
            <p:ph type="title"/>
          </p:nvPr>
        </p:nvSpPr>
        <p:spPr>
          <a:xfrm>
            <a:off x="727800" y="5414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SORT VS BoT-SORT</a:t>
            </a:r>
            <a:endParaRPr/>
          </a:p>
        </p:txBody>
      </p:sp>
      <p:sp>
        <p:nvSpPr>
          <p:cNvPr id="131" name="Google Shape;131;p18"/>
          <p:cNvSpPr txBox="1"/>
          <p:nvPr>
            <p:ph idx="1" type="body"/>
          </p:nvPr>
        </p:nvSpPr>
        <p:spPr>
          <a:xfrm>
            <a:off x="729325" y="1339475"/>
            <a:ext cx="3774300" cy="30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8"/>
          <p:cNvSpPr txBox="1"/>
          <p:nvPr>
            <p:ph idx="2" type="body"/>
          </p:nvPr>
        </p:nvSpPr>
        <p:spPr>
          <a:xfrm>
            <a:off x="4572000" y="1339475"/>
            <a:ext cx="3774300" cy="30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18" title="SORT-MOT17-06-FRCNN_SOR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00" y="1125275"/>
            <a:ext cx="4518600" cy="338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 title="MOT17-06-FRCNN-raw_BOT_SORT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7525" y="1105250"/>
            <a:ext cx="4518600" cy="340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 txBox="1"/>
          <p:nvPr/>
        </p:nvSpPr>
        <p:spPr>
          <a:xfrm>
            <a:off x="1532000" y="4610525"/>
            <a:ext cx="1727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SORT</a:t>
            </a:r>
            <a:endParaRPr b="1"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18"/>
          <p:cNvSpPr txBox="1"/>
          <p:nvPr/>
        </p:nvSpPr>
        <p:spPr>
          <a:xfrm>
            <a:off x="5665400" y="4602875"/>
            <a:ext cx="172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BoT-SORT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9"/>
          <p:cNvPicPr preferRelativeResize="0"/>
          <p:nvPr/>
        </p:nvPicPr>
        <p:blipFill rotWithShape="1">
          <a:blip r:embed="rId3">
            <a:alphaModFix/>
          </a:blip>
          <a:srcRect b="0" l="0" r="0" t="11839"/>
          <a:stretch/>
        </p:blipFill>
        <p:spPr>
          <a:xfrm>
            <a:off x="729450" y="1672850"/>
            <a:ext cx="7688399" cy="329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 txBox="1"/>
          <p:nvPr/>
        </p:nvSpPr>
        <p:spPr>
          <a:xfrm>
            <a:off x="1538500" y="4709875"/>
            <a:ext cx="1727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SORT</a:t>
            </a:r>
            <a:endParaRPr b="1"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5671900" y="4702225"/>
            <a:ext cx="172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BoT-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SORT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19"/>
          <p:cNvSpPr txBox="1"/>
          <p:nvPr/>
        </p:nvSpPr>
        <p:spPr>
          <a:xfrm>
            <a:off x="668250" y="594800"/>
            <a:ext cx="7929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Lato"/>
                <a:ea typeface="Lato"/>
                <a:cs typeface="Lato"/>
                <a:sym typeface="Lato"/>
              </a:rPr>
              <a:t>SORT Vs Bot-SORT</a:t>
            </a:r>
            <a:endParaRPr b="1" sz="2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type="title"/>
          </p:nvPr>
        </p:nvSpPr>
        <p:spPr>
          <a:xfrm>
            <a:off x="606075" y="5848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BoT-SORT Tracker</a:t>
            </a:r>
            <a:endParaRPr/>
          </a:p>
        </p:txBody>
      </p:sp>
      <p:sp>
        <p:nvSpPr>
          <p:cNvPr id="150" name="Google Shape;150;p20"/>
          <p:cNvSpPr txBox="1"/>
          <p:nvPr>
            <p:ph idx="1" type="body"/>
          </p:nvPr>
        </p:nvSpPr>
        <p:spPr>
          <a:xfrm>
            <a:off x="727650" y="1402925"/>
            <a:ext cx="7688700" cy="30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AutoNum type="arabicPeriod"/>
            </a:pPr>
            <a:r>
              <a:rPr lang="en">
                <a:solidFill>
                  <a:schemeClr val="dk2"/>
                </a:solidFill>
              </a:rPr>
              <a:t>The BoT-SORT tracker is an advanced algorithm designed to address the limitations of the Simple Online and Realtime Tracking (SORT) algorithm.</a:t>
            </a:r>
            <a:endParaRPr>
              <a:solidFill>
                <a:schemeClr val="dk2"/>
              </a:solidFill>
            </a:endParaRPr>
          </a:p>
          <a:p>
            <a:pPr indent="-3111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AutoNum type="arabicPeriod"/>
            </a:pPr>
            <a:r>
              <a:rPr lang="en">
                <a:solidFill>
                  <a:schemeClr val="dk2"/>
                </a:solidFill>
              </a:rPr>
              <a:t>Key features of the BoT-SORT tracker include its ability to handle occlusions, track objects with complex motion patterns, and maintain object identities over time.</a:t>
            </a:r>
            <a:endParaRPr>
              <a:solidFill>
                <a:schemeClr val="dk2"/>
              </a:solidFill>
            </a:endParaRPr>
          </a:p>
          <a:p>
            <a:pPr indent="-3111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AutoNum type="arabicPeriod"/>
            </a:pPr>
            <a:r>
              <a:rPr lang="en">
                <a:solidFill>
                  <a:schemeClr val="dk2"/>
                </a:solidFill>
              </a:rPr>
              <a:t>The benefits of using the BoT-SORT tracker include improved accuracy and robustness in multi-object tracking applications.</a:t>
            </a:r>
            <a:endParaRPr>
              <a:solidFill>
                <a:schemeClr val="dk2"/>
              </a:solidFill>
            </a:endParaRPr>
          </a:p>
          <a:p>
            <a:pPr indent="-3111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AutoNum type="arabicPeriod"/>
            </a:pPr>
            <a:r>
              <a:rPr lang="en">
                <a:solidFill>
                  <a:schemeClr val="dk2"/>
                </a:solidFill>
              </a:rPr>
              <a:t>The BoT-SORT tracker has been shown to outperform the SORT algorithm in challenging scenarios such as crowded scenes and fast-moving objects.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>
            <a:off x="727650" y="5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BoT-SORT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" name="Google Shape;156;p21"/>
          <p:cNvGrpSpPr/>
          <p:nvPr/>
        </p:nvGrpSpPr>
        <p:grpSpPr>
          <a:xfrm>
            <a:off x="4513729" y="1864926"/>
            <a:ext cx="2480144" cy="1728853"/>
            <a:chOff x="4526679" y="1857800"/>
            <a:chExt cx="2480144" cy="1728853"/>
          </a:xfrm>
        </p:grpSpPr>
        <p:sp>
          <p:nvSpPr>
            <p:cNvPr id="157" name="Google Shape;157;p21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8" name="Google Shape;158;p21"/>
            <p:cNvGrpSpPr/>
            <p:nvPr/>
          </p:nvGrpSpPr>
          <p:grpSpPr>
            <a:xfrm>
              <a:off x="4526679" y="1857800"/>
              <a:ext cx="2480144" cy="1728853"/>
              <a:chOff x="4526679" y="1857800"/>
              <a:chExt cx="2480144" cy="1728853"/>
            </a:xfrm>
          </p:grpSpPr>
          <p:grpSp>
            <p:nvGrpSpPr>
              <p:cNvPr id="159" name="Google Shape;159;p21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160" name="Google Shape;160;p21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61" name="Google Shape;161;p21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62" name="Google Shape;162;p21"/>
              <p:cNvSpPr txBox="1"/>
              <p:nvPr/>
            </p:nvSpPr>
            <p:spPr>
              <a:xfrm>
                <a:off x="4526679" y="3215253"/>
                <a:ext cx="6927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STEP 3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3" name="Google Shape;163;p21"/>
              <p:cNvSpPr txBox="1"/>
              <p:nvPr/>
            </p:nvSpPr>
            <p:spPr>
              <a:xfrm>
                <a:off x="4753223" y="185780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Roboto"/>
                    <a:ea typeface="Roboto"/>
                    <a:cs typeface="Roboto"/>
                    <a:sym typeface="Roboto"/>
                  </a:rPr>
                  <a:t>Association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800">
                    <a:latin typeface="Roboto"/>
                    <a:ea typeface="Roboto"/>
                    <a:cs typeface="Roboto"/>
                    <a:sym typeface="Roboto"/>
                  </a:rPr>
                  <a:t>Once the pedestrians are detected and their states are estimated, the association step matches the detected bounding boxes to existing object tracks</a:t>
                </a:r>
                <a:r>
                  <a:rPr lang="en" sz="800"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64" name="Google Shape;164;p21"/>
          <p:cNvGrpSpPr/>
          <p:nvPr/>
        </p:nvGrpSpPr>
        <p:grpSpPr>
          <a:xfrm>
            <a:off x="6422860" y="2709722"/>
            <a:ext cx="2721140" cy="1735654"/>
            <a:chOff x="6435810" y="2702596"/>
            <a:chExt cx="2721140" cy="1735654"/>
          </a:xfrm>
        </p:grpSpPr>
        <p:sp>
          <p:nvSpPr>
            <p:cNvPr id="165" name="Google Shape;165;p21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6" name="Google Shape;166;p21"/>
            <p:cNvGrpSpPr/>
            <p:nvPr/>
          </p:nvGrpSpPr>
          <p:grpSpPr>
            <a:xfrm>
              <a:off x="6435810" y="2702596"/>
              <a:ext cx="2494563" cy="1735654"/>
              <a:chOff x="6435810" y="2702596"/>
              <a:chExt cx="2494563" cy="1735654"/>
            </a:xfrm>
          </p:grpSpPr>
          <p:grpSp>
            <p:nvGrpSpPr>
              <p:cNvPr id="167" name="Google Shape;167;p21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168" name="Google Shape;168;p21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69" name="Google Shape;169;p21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70" name="Google Shape;170;p21"/>
              <p:cNvSpPr txBox="1"/>
              <p:nvPr/>
            </p:nvSpPr>
            <p:spPr>
              <a:xfrm>
                <a:off x="6435810" y="2702596"/>
                <a:ext cx="7458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STEP 4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71" name="Google Shape;171;p21"/>
              <p:cNvSpPr txBox="1"/>
              <p:nvPr/>
            </p:nvSpPr>
            <p:spPr>
              <a:xfrm>
                <a:off x="6676773" y="349445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Roboto"/>
                    <a:ea typeface="Roboto"/>
                    <a:cs typeface="Roboto"/>
                    <a:sym typeface="Roboto"/>
                  </a:rPr>
                  <a:t>Application on dataset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800">
                    <a:latin typeface="Roboto"/>
                    <a:ea typeface="Roboto"/>
                    <a:cs typeface="Roboto"/>
                    <a:sym typeface="Roboto"/>
                  </a:rPr>
                  <a:t>MOT-17/ MOT-20 dataset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72" name="Google Shape;172;p21"/>
          <p:cNvGrpSpPr/>
          <p:nvPr/>
        </p:nvGrpSpPr>
        <p:grpSpPr>
          <a:xfrm>
            <a:off x="483041" y="1864926"/>
            <a:ext cx="2580731" cy="1728863"/>
            <a:chOff x="495991" y="1857800"/>
            <a:chExt cx="2580731" cy="1728863"/>
          </a:xfrm>
        </p:grpSpPr>
        <p:sp>
          <p:nvSpPr>
            <p:cNvPr id="173" name="Google Shape;173;p21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4" name="Google Shape;174;p21"/>
            <p:cNvGrpSpPr/>
            <p:nvPr/>
          </p:nvGrpSpPr>
          <p:grpSpPr>
            <a:xfrm>
              <a:off x="495991" y="1857800"/>
              <a:ext cx="2580731" cy="1728863"/>
              <a:chOff x="495991" y="1857800"/>
              <a:chExt cx="2580731" cy="1728863"/>
            </a:xfrm>
          </p:grpSpPr>
          <p:sp>
            <p:nvSpPr>
              <p:cNvPr id="175" name="Google Shape;175;p21"/>
              <p:cNvSpPr txBox="1"/>
              <p:nvPr/>
            </p:nvSpPr>
            <p:spPr>
              <a:xfrm>
                <a:off x="495991" y="3215263"/>
                <a:ext cx="8712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STEP 1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176" name="Google Shape;176;p21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177" name="Google Shape;177;p21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78" name="Google Shape;178;p21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79" name="Google Shape;179;p21"/>
              <p:cNvSpPr txBox="1"/>
              <p:nvPr/>
            </p:nvSpPr>
            <p:spPr>
              <a:xfrm>
                <a:off x="823122" y="185780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Roboto"/>
                    <a:ea typeface="Roboto"/>
                    <a:cs typeface="Roboto"/>
                    <a:sym typeface="Roboto"/>
                  </a:rPr>
                  <a:t>DETECTION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800">
                    <a:latin typeface="Roboto"/>
                    <a:ea typeface="Roboto"/>
                    <a:cs typeface="Roboto"/>
                    <a:sym typeface="Roboto"/>
                  </a:rPr>
                  <a:t>Object detection can be performed using pre-trained models such as YOLO_x or Faster R-CNN.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80" name="Google Shape;180;p21"/>
          <p:cNvGrpSpPr/>
          <p:nvPr/>
        </p:nvGrpSpPr>
        <p:grpSpPr>
          <a:xfrm>
            <a:off x="2512645" y="2709722"/>
            <a:ext cx="2501355" cy="1735654"/>
            <a:chOff x="2525595" y="2702596"/>
            <a:chExt cx="2501355" cy="1735654"/>
          </a:xfrm>
        </p:grpSpPr>
        <p:sp>
          <p:nvSpPr>
            <p:cNvPr id="181" name="Google Shape;181;p21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2" name="Google Shape;182;p21"/>
            <p:cNvGrpSpPr/>
            <p:nvPr/>
          </p:nvGrpSpPr>
          <p:grpSpPr>
            <a:xfrm>
              <a:off x="2525595" y="2702596"/>
              <a:ext cx="2501355" cy="1735654"/>
              <a:chOff x="2525595" y="2702596"/>
              <a:chExt cx="2501355" cy="1735654"/>
            </a:xfrm>
          </p:grpSpPr>
          <p:sp>
            <p:nvSpPr>
              <p:cNvPr id="183" name="Google Shape;183;p21"/>
              <p:cNvSpPr txBox="1"/>
              <p:nvPr/>
            </p:nvSpPr>
            <p:spPr>
              <a:xfrm>
                <a:off x="2525595" y="2702596"/>
                <a:ext cx="7458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STEP 2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184" name="Google Shape;184;p21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185" name="Google Shape;185;p21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86" name="Google Shape;186;p21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87" name="Google Shape;187;p21"/>
              <p:cNvSpPr txBox="1"/>
              <p:nvPr/>
            </p:nvSpPr>
            <p:spPr>
              <a:xfrm>
                <a:off x="2773350" y="349445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Roboto"/>
                    <a:ea typeface="Roboto"/>
                    <a:cs typeface="Roboto"/>
                    <a:sym typeface="Roboto"/>
                  </a:rPr>
                  <a:t>Motion model and state estimation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800">
                    <a:latin typeface="Roboto"/>
                    <a:ea typeface="Roboto"/>
                    <a:cs typeface="Roboto"/>
                    <a:sym typeface="Roboto"/>
                  </a:rPr>
                  <a:t>The Kalman filter-based state estimation is used in the BoT-SORT tracker to predict the next state of each object and estimate its true state.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